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67" r:id="rId5"/>
    <p:sldId id="261" r:id="rId6"/>
    <p:sldId id="272" r:id="rId7"/>
    <p:sldId id="270" r:id="rId8"/>
    <p:sldId id="273" r:id="rId9"/>
    <p:sldId id="263" r:id="rId10"/>
    <p:sldId id="260" r:id="rId11"/>
    <p:sldId id="262" r:id="rId12"/>
    <p:sldId id="264" r:id="rId13"/>
    <p:sldId id="258" r:id="rId14"/>
    <p:sldId id="265" r:id="rId15"/>
    <p:sldId id="259" r:id="rId16"/>
    <p:sldId id="268" r:id="rId17"/>
    <p:sldId id="266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3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-20.04\home\user\CLionProjects\fh-ppr-gaussian-blur\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/>
              <a:t>Speedup Radius 4 of Image "Image-</a:t>
            </a:r>
            <a:r>
              <a:rPr lang="de-AT" sz="1400" b="0" i="0" u="none" strike="noStrike" baseline="0">
                <a:effectLst/>
              </a:rPr>
              <a:t>xl</a:t>
            </a:r>
            <a:r>
              <a:rPr lang="de-AT"/>
              <a:t>.bmp"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'image-xl'!$L$33:$S$33</c:f>
              <c:numCache>
                <c:formatCode>General</c:formatCode>
                <c:ptCount val="8"/>
                <c:pt idx="0">
                  <c:v>1</c:v>
                </c:pt>
                <c:pt idx="1">
                  <c:v>2.0855710779390297</c:v>
                </c:pt>
                <c:pt idx="2">
                  <c:v>3.0637246885267633</c:v>
                </c:pt>
                <c:pt idx="3">
                  <c:v>3.9600626906090453</c:v>
                </c:pt>
                <c:pt idx="4">
                  <c:v>5.0099262585304798</c:v>
                </c:pt>
                <c:pt idx="5">
                  <c:v>5.6802210669382598</c:v>
                </c:pt>
                <c:pt idx="6">
                  <c:v>6.3212091207710195</c:v>
                </c:pt>
                <c:pt idx="7">
                  <c:v>5.8631250601786125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2B-42EA-8F84-BAF4377ADA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7216728"/>
        <c:axId val="597216400"/>
      </c:lineChart>
      <c:catAx>
        <c:axId val="597216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16400"/>
        <c:crosses val="autoZero"/>
        <c:auto val="1"/>
        <c:lblAlgn val="ctr"/>
        <c:lblOffset val="100"/>
        <c:noMultiLvlLbl val="0"/>
      </c:catAx>
      <c:valAx>
        <c:axId val="59721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16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Overall Speedup, Radius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'overall speedup'!$S$15</c:f>
              <c:strCache>
                <c:ptCount val="1"/>
                <c:pt idx="0">
                  <c:v>xl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speedup'!$T$15:$AA$15</c:f>
              <c:numCache>
                <c:formatCode>General</c:formatCode>
                <c:ptCount val="8"/>
                <c:pt idx="0">
                  <c:v>1</c:v>
                </c:pt>
                <c:pt idx="1">
                  <c:v>2.0855710779390297</c:v>
                </c:pt>
                <c:pt idx="2">
                  <c:v>3.0637246885267633</c:v>
                </c:pt>
                <c:pt idx="3">
                  <c:v>3.9600626906090453</c:v>
                </c:pt>
                <c:pt idx="4">
                  <c:v>5.0099262585304798</c:v>
                </c:pt>
                <c:pt idx="5">
                  <c:v>5.6802210669382598</c:v>
                </c:pt>
                <c:pt idx="6">
                  <c:v>6.3212091207710195</c:v>
                </c:pt>
                <c:pt idx="7">
                  <c:v>5.8631250601786125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5F-4595-9996-03994C143649}"/>
            </c:ext>
          </c:extLst>
        </c:ser>
        <c:ser>
          <c:idx val="1"/>
          <c:order val="1"/>
          <c:tx>
            <c:strRef>
              <c:f>'overall speedup'!$S$16</c:f>
              <c:strCache>
                <c:ptCount val="1"/>
                <c:pt idx="0">
                  <c:v>mandelbrot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speedup'!$T$16:$AA$16</c:f>
              <c:numCache>
                <c:formatCode>General</c:formatCode>
                <c:ptCount val="8"/>
                <c:pt idx="0">
                  <c:v>1</c:v>
                </c:pt>
                <c:pt idx="1">
                  <c:v>1.9472332761517346</c:v>
                </c:pt>
                <c:pt idx="2">
                  <c:v>3.0079743767626526</c:v>
                </c:pt>
                <c:pt idx="3">
                  <c:v>3.9342162268323686</c:v>
                </c:pt>
                <c:pt idx="4">
                  <c:v>4.9571629302449836</c:v>
                </c:pt>
                <c:pt idx="5">
                  <c:v>5.701869607662271</c:v>
                </c:pt>
                <c:pt idx="6">
                  <c:v>6.6195107278585956</c:v>
                </c:pt>
                <c:pt idx="7">
                  <c:v>6.6610402433211515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5F-4595-9996-03994C143649}"/>
            </c:ext>
          </c:extLst>
        </c:ser>
        <c:ser>
          <c:idx val="2"/>
          <c:order val="2"/>
          <c:tx>
            <c:strRef>
              <c:f>'overall speedup'!$S$17</c:f>
              <c:strCache>
                <c:ptCount val="1"/>
                <c:pt idx="0">
                  <c:v>delta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speedup'!$T$17:$AA$17</c:f>
              <c:numCache>
                <c:formatCode>General</c:formatCode>
                <c:ptCount val="8"/>
                <c:pt idx="0">
                  <c:v>1</c:v>
                </c:pt>
                <c:pt idx="1">
                  <c:v>1.8243929522007487</c:v>
                </c:pt>
                <c:pt idx="2">
                  <c:v>2.8423917899377962</c:v>
                </c:pt>
                <c:pt idx="3">
                  <c:v>3.847299138854503</c:v>
                </c:pt>
                <c:pt idx="4">
                  <c:v>4.7021071056384836</c:v>
                </c:pt>
                <c:pt idx="5">
                  <c:v>5.4247187113722903</c:v>
                </c:pt>
                <c:pt idx="6">
                  <c:v>4.581513509227702</c:v>
                </c:pt>
                <c:pt idx="7">
                  <c:v>7.1866661747991687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55F-4595-9996-03994C143649}"/>
            </c:ext>
          </c:extLst>
        </c:ser>
        <c:ser>
          <c:idx val="3"/>
          <c:order val="3"/>
          <c:tx>
            <c:strRef>
              <c:f>'overall speedup'!$S$18</c:f>
              <c:strCache>
                <c:ptCount val="1"/>
                <c:pt idx="0">
                  <c:v>balls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speedup'!$T$18:$AA$18</c:f>
              <c:numCache>
                <c:formatCode>General</c:formatCode>
                <c:ptCount val="8"/>
                <c:pt idx="0">
                  <c:v>1</c:v>
                </c:pt>
                <c:pt idx="1">
                  <c:v>2.0142978931615216</c:v>
                </c:pt>
                <c:pt idx="2">
                  <c:v>3.0522254450248334</c:v>
                </c:pt>
                <c:pt idx="3">
                  <c:v>4.1274569229027023</c:v>
                </c:pt>
                <c:pt idx="4">
                  <c:v>4.8725550942777422</c:v>
                </c:pt>
                <c:pt idx="5">
                  <c:v>6.0756245118410446</c:v>
                </c:pt>
                <c:pt idx="6">
                  <c:v>6.648347134851317</c:v>
                </c:pt>
                <c:pt idx="7">
                  <c:v>6.422767263586505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55F-4595-9996-03994C1436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34727552"/>
        <c:axId val="1534728800"/>
      </c:lineChart>
      <c:catAx>
        <c:axId val="15347275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4728800"/>
        <c:crosses val="autoZero"/>
        <c:auto val="1"/>
        <c:lblAlgn val="ctr"/>
        <c:lblOffset val="100"/>
        <c:noMultiLvlLbl val="0"/>
      </c:catAx>
      <c:valAx>
        <c:axId val="153472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4727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Overall</a:t>
            </a:r>
            <a:r>
              <a:rPr lang="en-US" baseline="0"/>
              <a:t> Speedup, Radius 10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'overall speedup'!$I$15</c:f>
              <c:strCache>
                <c:ptCount val="1"/>
                <c:pt idx="0">
                  <c:v>xl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speedup'!$J$15:$Q$15</c:f>
              <c:numCache>
                <c:formatCode>General</c:formatCode>
                <c:ptCount val="8"/>
                <c:pt idx="0">
                  <c:v>1</c:v>
                </c:pt>
                <c:pt idx="1">
                  <c:v>1.9683989390206116</c:v>
                </c:pt>
                <c:pt idx="2">
                  <c:v>3.0591083117585165</c:v>
                </c:pt>
                <c:pt idx="3">
                  <c:v>3.7951716918546645</c:v>
                </c:pt>
                <c:pt idx="4">
                  <c:v>4.982222696437586</c:v>
                </c:pt>
                <c:pt idx="5">
                  <c:v>5.4459422739435279</c:v>
                </c:pt>
                <c:pt idx="6">
                  <c:v>6.2522416351021528</c:v>
                </c:pt>
                <c:pt idx="7">
                  <c:v>6.651276522809674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73-45A6-8AD0-AB205BE036A0}"/>
            </c:ext>
          </c:extLst>
        </c:ser>
        <c:ser>
          <c:idx val="1"/>
          <c:order val="1"/>
          <c:tx>
            <c:strRef>
              <c:f>'overall speedup'!$I$16</c:f>
              <c:strCache>
                <c:ptCount val="1"/>
                <c:pt idx="0">
                  <c:v>mandelbrot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speedup'!$J$16:$Q$16</c:f>
              <c:numCache>
                <c:formatCode>General</c:formatCode>
                <c:ptCount val="8"/>
                <c:pt idx="0">
                  <c:v>1</c:v>
                </c:pt>
                <c:pt idx="1">
                  <c:v>2.1018654015416027</c:v>
                </c:pt>
                <c:pt idx="2">
                  <c:v>3.1143890924752142</c:v>
                </c:pt>
                <c:pt idx="3">
                  <c:v>3.9408332510377506</c:v>
                </c:pt>
                <c:pt idx="4">
                  <c:v>5.055821511232752</c:v>
                </c:pt>
                <c:pt idx="5">
                  <c:v>5.729493105031362</c:v>
                </c:pt>
                <c:pt idx="6">
                  <c:v>6.2893068566988148</c:v>
                </c:pt>
                <c:pt idx="7">
                  <c:v>6.4282543841295618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73-45A6-8AD0-AB205BE036A0}"/>
            </c:ext>
          </c:extLst>
        </c:ser>
        <c:ser>
          <c:idx val="2"/>
          <c:order val="2"/>
          <c:tx>
            <c:strRef>
              <c:f>'overall speedup'!$I$17</c:f>
              <c:strCache>
                <c:ptCount val="1"/>
                <c:pt idx="0">
                  <c:v>delta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speedup'!$J$17:$Q$17</c:f>
              <c:numCache>
                <c:formatCode>General</c:formatCode>
                <c:ptCount val="8"/>
                <c:pt idx="0">
                  <c:v>1</c:v>
                </c:pt>
                <c:pt idx="1">
                  <c:v>1.9592036941732587</c:v>
                </c:pt>
                <c:pt idx="2">
                  <c:v>3.0311878937492107</c:v>
                </c:pt>
                <c:pt idx="3">
                  <c:v>3.9423850354526033</c:v>
                </c:pt>
                <c:pt idx="4">
                  <c:v>4.8986472260899738</c:v>
                </c:pt>
                <c:pt idx="5">
                  <c:v>5.6020417072960313</c:v>
                </c:pt>
                <c:pt idx="6">
                  <c:v>6.2048239831898062</c:v>
                </c:pt>
                <c:pt idx="7">
                  <c:v>6.0469469392638615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73-45A6-8AD0-AB205BE036A0}"/>
            </c:ext>
          </c:extLst>
        </c:ser>
        <c:ser>
          <c:idx val="3"/>
          <c:order val="3"/>
          <c:tx>
            <c:strRef>
              <c:f>'overall speedup'!$I$18</c:f>
              <c:strCache>
                <c:ptCount val="1"/>
                <c:pt idx="0">
                  <c:v>balls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speedup'!$J$18:$Q$18</c:f>
              <c:numCache>
                <c:formatCode>General</c:formatCode>
                <c:ptCount val="8"/>
                <c:pt idx="0">
                  <c:v>1</c:v>
                </c:pt>
                <c:pt idx="1">
                  <c:v>2.0115833672681211</c:v>
                </c:pt>
                <c:pt idx="2">
                  <c:v>2.9467428503226385</c:v>
                </c:pt>
                <c:pt idx="3">
                  <c:v>3.8867417073857742</c:v>
                </c:pt>
                <c:pt idx="4">
                  <c:v>4.8196023561831796</c:v>
                </c:pt>
                <c:pt idx="5">
                  <c:v>5.6307668802699435</c:v>
                </c:pt>
                <c:pt idx="6">
                  <c:v>6.0499121431926195</c:v>
                </c:pt>
                <c:pt idx="7">
                  <c:v>6.0759124314311901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73-45A6-8AD0-AB205BE03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9262464"/>
        <c:axId val="1444407344"/>
      </c:lineChart>
      <c:catAx>
        <c:axId val="1789262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4407344"/>
        <c:crosses val="autoZero"/>
        <c:auto val="1"/>
        <c:lblAlgn val="ctr"/>
        <c:lblOffset val="100"/>
        <c:noMultiLvlLbl val="0"/>
      </c:catAx>
      <c:valAx>
        <c:axId val="144440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262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Overall Speedup, Radius 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'overall speedup'!$N$40</c:f>
              <c:strCache>
                <c:ptCount val="1"/>
                <c:pt idx="0">
                  <c:v>xl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speedup'!$O$40:$V$40</c:f>
              <c:numCache>
                <c:formatCode>General</c:formatCode>
                <c:ptCount val="8"/>
                <c:pt idx="0">
                  <c:v>1</c:v>
                </c:pt>
                <c:pt idx="1">
                  <c:v>2.0265328170251538</c:v>
                </c:pt>
                <c:pt idx="2">
                  <c:v>3.1053810619433899</c:v>
                </c:pt>
                <c:pt idx="3">
                  <c:v>3.9148062592263946</c:v>
                </c:pt>
                <c:pt idx="4">
                  <c:v>5.0140121288162582</c:v>
                </c:pt>
                <c:pt idx="5">
                  <c:v>5.5595531031074445</c:v>
                </c:pt>
                <c:pt idx="6">
                  <c:v>6.2598611032373705</c:v>
                </c:pt>
                <c:pt idx="7">
                  <c:v>6.563737932686883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ED-4E63-A083-11ADBF489133}"/>
            </c:ext>
          </c:extLst>
        </c:ser>
        <c:ser>
          <c:idx val="1"/>
          <c:order val="1"/>
          <c:tx>
            <c:strRef>
              <c:f>'overall speedup'!$N$41</c:f>
              <c:strCache>
                <c:ptCount val="1"/>
                <c:pt idx="0">
                  <c:v>mandelbrot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speedup'!$O$41:$V$41</c:f>
              <c:numCache>
                <c:formatCode>General</c:formatCode>
                <c:ptCount val="8"/>
                <c:pt idx="0">
                  <c:v>1</c:v>
                </c:pt>
                <c:pt idx="1">
                  <c:v>2.0263895026828385</c:v>
                </c:pt>
                <c:pt idx="2">
                  <c:v>3.1013497915743504</c:v>
                </c:pt>
                <c:pt idx="3">
                  <c:v>4.1058662843798821</c:v>
                </c:pt>
                <c:pt idx="4">
                  <c:v>5.1041643922100972</c:v>
                </c:pt>
                <c:pt idx="5">
                  <c:v>5.6592127724917214</c:v>
                </c:pt>
                <c:pt idx="6">
                  <c:v>6.0391050208851906</c:v>
                </c:pt>
                <c:pt idx="7">
                  <c:v>6.808455426808683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ED-4E63-A083-11ADBF489133}"/>
            </c:ext>
          </c:extLst>
        </c:ser>
        <c:ser>
          <c:idx val="2"/>
          <c:order val="2"/>
          <c:tx>
            <c:strRef>
              <c:f>'overall speedup'!$N$42</c:f>
              <c:strCache>
                <c:ptCount val="1"/>
                <c:pt idx="0">
                  <c:v>delta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speedup'!$O$42:$V$42</c:f>
              <c:numCache>
                <c:formatCode>General</c:formatCode>
                <c:ptCount val="8"/>
                <c:pt idx="0">
                  <c:v>1</c:v>
                </c:pt>
                <c:pt idx="1">
                  <c:v>1.9880080313089614</c:v>
                </c:pt>
                <c:pt idx="2">
                  <c:v>3.1200723495163447</c:v>
                </c:pt>
                <c:pt idx="3">
                  <c:v>4.079338198466222</c:v>
                </c:pt>
                <c:pt idx="4">
                  <c:v>4.9936563863026606</c:v>
                </c:pt>
                <c:pt idx="5">
                  <c:v>5.8789052901002519</c:v>
                </c:pt>
                <c:pt idx="6">
                  <c:v>6.3363647062098352</c:v>
                </c:pt>
                <c:pt idx="7">
                  <c:v>6.535283681754132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ED-4E63-A083-11ADBF489133}"/>
            </c:ext>
          </c:extLst>
        </c:ser>
        <c:ser>
          <c:idx val="3"/>
          <c:order val="3"/>
          <c:tx>
            <c:strRef>
              <c:f>'overall speedup'!$N$43</c:f>
              <c:strCache>
                <c:ptCount val="1"/>
                <c:pt idx="0">
                  <c:v>balls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speedup'!$O$43:$V$43</c:f>
              <c:numCache>
                <c:formatCode>General</c:formatCode>
                <c:ptCount val="8"/>
                <c:pt idx="0">
                  <c:v>1</c:v>
                </c:pt>
                <c:pt idx="1">
                  <c:v>2.0531323984046765</c:v>
                </c:pt>
                <c:pt idx="2">
                  <c:v>2.9601662110182869</c:v>
                </c:pt>
                <c:pt idx="3">
                  <c:v>3.8904011765099771</c:v>
                </c:pt>
                <c:pt idx="4">
                  <c:v>4.7847829166927838</c:v>
                </c:pt>
                <c:pt idx="5">
                  <c:v>5.7133512389297207</c:v>
                </c:pt>
                <c:pt idx="6">
                  <c:v>6.1453925603242112</c:v>
                </c:pt>
                <c:pt idx="7">
                  <c:v>5.8636763420707778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8ED-4E63-A083-11ADBF489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4694432"/>
        <c:axId val="1834694848"/>
      </c:lineChart>
      <c:catAx>
        <c:axId val="18346944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694848"/>
        <c:crosses val="autoZero"/>
        <c:auto val="1"/>
        <c:lblAlgn val="ctr"/>
        <c:lblOffset val="100"/>
        <c:noMultiLvlLbl val="0"/>
      </c:catAx>
      <c:valAx>
        <c:axId val="183469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69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 dirty="0"/>
              <a:t>Laufzeit Radius 4 </a:t>
            </a:r>
            <a:r>
              <a:rPr lang="de-AT" dirty="0" err="1"/>
              <a:t>of</a:t>
            </a:r>
            <a:r>
              <a:rPr lang="de-AT" dirty="0"/>
              <a:t> Image "Image-</a:t>
            </a:r>
            <a:r>
              <a:rPr lang="de-AT" sz="1400" b="0" i="0" u="none" strike="noStrike" baseline="0" dirty="0">
                <a:effectLst/>
              </a:rPr>
              <a:t>xl</a:t>
            </a:r>
            <a:r>
              <a:rPr lang="de-AT" dirty="0"/>
              <a:t>.bmp"</a:t>
            </a:r>
          </a:p>
        </c:rich>
      </c:tx>
      <c:layout>
        <c:manualLayout>
          <c:xMode val="edge"/>
          <c:yMode val="edge"/>
          <c:x val="0.12684011373578299"/>
          <c:y val="1.84331797235023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'image-xl'!$L$32:$S$32</c:f>
              <c:numCache>
                <c:formatCode>0.00</c:formatCode>
                <c:ptCount val="8"/>
                <c:pt idx="0">
                  <c:v>11.427576666666663</c:v>
                </c:pt>
                <c:pt idx="1">
                  <c:v>5.4793513333333355</c:v>
                </c:pt>
                <c:pt idx="2">
                  <c:v>3.729962</c:v>
                </c:pt>
                <c:pt idx="3">
                  <c:v>2.8857059999999994</c:v>
                </c:pt>
                <c:pt idx="4">
                  <c:v>2.2809870000000001</c:v>
                </c:pt>
                <c:pt idx="5">
                  <c:v>2.011819</c:v>
                </c:pt>
                <c:pt idx="6">
                  <c:v>1.8078150000000004</c:v>
                </c:pt>
                <c:pt idx="7">
                  <c:v>1.9490589999999997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30-40B8-A365-0863DFE80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9531216"/>
        <c:axId val="589531544"/>
      </c:lineChart>
      <c:catAx>
        <c:axId val="589531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531544"/>
        <c:crosses val="autoZero"/>
        <c:auto val="1"/>
        <c:lblAlgn val="ctr"/>
        <c:lblOffset val="100"/>
        <c:noMultiLvlLbl val="0"/>
      </c:catAx>
      <c:valAx>
        <c:axId val="589531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Laufzeit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53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/>
              <a:t>Speedup Radius 10 of Image "Image-</a:t>
            </a:r>
            <a:r>
              <a:rPr lang="de-AT" sz="1400" b="0" i="0" u="none" strike="noStrike" baseline="0">
                <a:effectLst/>
              </a:rPr>
              <a:t>xl</a:t>
            </a:r>
            <a:r>
              <a:rPr lang="de-AT"/>
              <a:t>.bmp"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'image-xl'!$AF$33:$AM$33</c:f>
              <c:numCache>
                <c:formatCode>General</c:formatCode>
                <c:ptCount val="8"/>
                <c:pt idx="0">
                  <c:v>1</c:v>
                </c:pt>
                <c:pt idx="1">
                  <c:v>1.9683989390206116</c:v>
                </c:pt>
                <c:pt idx="2">
                  <c:v>3.0591083117585165</c:v>
                </c:pt>
                <c:pt idx="3">
                  <c:v>3.7951716918546645</c:v>
                </c:pt>
                <c:pt idx="4">
                  <c:v>4.982222696437586</c:v>
                </c:pt>
                <c:pt idx="5">
                  <c:v>5.4459422739435279</c:v>
                </c:pt>
                <c:pt idx="6">
                  <c:v>6.2522416351021528</c:v>
                </c:pt>
                <c:pt idx="7">
                  <c:v>6.651276522809674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DF-4913-9EBA-69EDD2CAE5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7217712"/>
        <c:axId val="597215416"/>
      </c:lineChart>
      <c:catAx>
        <c:axId val="597217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15416"/>
        <c:crosses val="autoZero"/>
        <c:auto val="1"/>
        <c:lblAlgn val="ctr"/>
        <c:lblOffset val="100"/>
        <c:noMultiLvlLbl val="0"/>
      </c:catAx>
      <c:valAx>
        <c:axId val="597215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1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/>
              <a:t>Laufzeit Radius 10 of Image "Image-</a:t>
            </a:r>
            <a:r>
              <a:rPr lang="de-AT" sz="1400" b="0" i="0" u="none" strike="noStrike" baseline="0">
                <a:effectLst/>
              </a:rPr>
              <a:t>xl</a:t>
            </a:r>
            <a:r>
              <a:rPr lang="de-AT"/>
              <a:t>.bmp"</a:t>
            </a:r>
          </a:p>
        </c:rich>
      </c:tx>
      <c:layout>
        <c:manualLayout>
          <c:xMode val="edge"/>
          <c:yMode val="edge"/>
          <c:x val="0.12684011373578299"/>
          <c:y val="1.84331797235023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'image-xl'!$AF$32:$AM$32</c:f>
              <c:numCache>
                <c:formatCode>0.00</c:formatCode>
                <c:ptCount val="8"/>
                <c:pt idx="0">
                  <c:v>59.45756333333334</c:v>
                </c:pt>
                <c:pt idx="1">
                  <c:v>30.206053333333333</c:v>
                </c:pt>
                <c:pt idx="2">
                  <c:v>19.436239999999998</c:v>
                </c:pt>
                <c:pt idx="3">
                  <c:v>15.666633333333332</c:v>
                </c:pt>
                <c:pt idx="4">
                  <c:v>11.93394333333333</c:v>
                </c:pt>
                <c:pt idx="5">
                  <c:v>10.917773333333333</c:v>
                </c:pt>
                <c:pt idx="6">
                  <c:v>9.5097993333333299</c:v>
                </c:pt>
                <c:pt idx="7">
                  <c:v>8.939270999999998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5E-45CB-B30B-A927DD67E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9531216"/>
        <c:axId val="589531544"/>
      </c:lineChart>
      <c:catAx>
        <c:axId val="589531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531544"/>
        <c:crosses val="autoZero"/>
        <c:auto val="1"/>
        <c:lblAlgn val="ctr"/>
        <c:lblOffset val="100"/>
        <c:noMultiLvlLbl val="0"/>
      </c:catAx>
      <c:valAx>
        <c:axId val="589531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Laufzeit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53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/>
              <a:t>Speedup Radius 4 of Image "Image-balls.bmp"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'image-balls'!$L$33:$S$33</c:f>
              <c:numCache>
                <c:formatCode>General</c:formatCode>
                <c:ptCount val="8"/>
                <c:pt idx="0">
                  <c:v>1</c:v>
                </c:pt>
                <c:pt idx="1">
                  <c:v>2.0142978931615216</c:v>
                </c:pt>
                <c:pt idx="2">
                  <c:v>3.0522254450248334</c:v>
                </c:pt>
                <c:pt idx="3">
                  <c:v>4.1274569229027023</c:v>
                </c:pt>
                <c:pt idx="4">
                  <c:v>4.8725550942777422</c:v>
                </c:pt>
                <c:pt idx="5">
                  <c:v>6.0756245118410446</c:v>
                </c:pt>
                <c:pt idx="6">
                  <c:v>6.648347134851317</c:v>
                </c:pt>
                <c:pt idx="7">
                  <c:v>6.422767263586505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3-4535-92C2-10935A17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7216728"/>
        <c:axId val="597216400"/>
      </c:lineChart>
      <c:catAx>
        <c:axId val="597216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16400"/>
        <c:crosses val="autoZero"/>
        <c:auto val="1"/>
        <c:lblAlgn val="ctr"/>
        <c:lblOffset val="100"/>
        <c:noMultiLvlLbl val="0"/>
      </c:catAx>
      <c:valAx>
        <c:axId val="59721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16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 dirty="0"/>
              <a:t>Laufzeit Radius 4 </a:t>
            </a:r>
            <a:r>
              <a:rPr lang="de-AT" dirty="0" err="1"/>
              <a:t>of</a:t>
            </a:r>
            <a:r>
              <a:rPr lang="de-AT" dirty="0"/>
              <a:t> Image "Image-balls.bmp"</a:t>
            </a:r>
          </a:p>
        </c:rich>
      </c:tx>
      <c:layout>
        <c:manualLayout>
          <c:xMode val="edge"/>
          <c:yMode val="edge"/>
          <c:x val="0.12684011373578299"/>
          <c:y val="1.84331797235023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'image-balls'!$L$32:$S$32</c:f>
              <c:numCache>
                <c:formatCode>0.00</c:formatCode>
                <c:ptCount val="8"/>
                <c:pt idx="0">
                  <c:v>4.1222176666666668</c:v>
                </c:pt>
                <c:pt idx="1">
                  <c:v>2.0464786666666668</c:v>
                </c:pt>
                <c:pt idx="2">
                  <c:v>1.3505613333333337</c:v>
                </c:pt>
                <c:pt idx="3">
                  <c:v>0.99873063333333334</c:v>
                </c:pt>
                <c:pt idx="4">
                  <c:v>0.84600739999999985</c:v>
                </c:pt>
                <c:pt idx="5">
                  <c:v>0.6784846000000001</c:v>
                </c:pt>
                <c:pt idx="6">
                  <c:v>0.62003646666666656</c:v>
                </c:pt>
                <c:pt idx="7">
                  <c:v>0.64181333333333335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CF-4264-BC89-06DE4C65F6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9531216"/>
        <c:axId val="589531544"/>
      </c:lineChart>
      <c:catAx>
        <c:axId val="589531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531544"/>
        <c:crosses val="autoZero"/>
        <c:auto val="1"/>
        <c:lblAlgn val="ctr"/>
        <c:lblOffset val="100"/>
        <c:noMultiLvlLbl val="0"/>
      </c:catAx>
      <c:valAx>
        <c:axId val="589531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Laufzeit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53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/>
              <a:t>Speedup Radius 10 of Image "Image-balls.bmp"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'image-balls'!$AF$33:$AM$33</c:f>
              <c:numCache>
                <c:formatCode>General</c:formatCode>
                <c:ptCount val="8"/>
                <c:pt idx="0">
                  <c:v>1</c:v>
                </c:pt>
                <c:pt idx="1">
                  <c:v>2.0115833672681211</c:v>
                </c:pt>
                <c:pt idx="2">
                  <c:v>2.9467428503226385</c:v>
                </c:pt>
                <c:pt idx="3">
                  <c:v>3.8867417073857742</c:v>
                </c:pt>
                <c:pt idx="4">
                  <c:v>4.8196023561831796</c:v>
                </c:pt>
                <c:pt idx="5">
                  <c:v>5.6307668802699435</c:v>
                </c:pt>
                <c:pt idx="6">
                  <c:v>6.0499121431926195</c:v>
                </c:pt>
                <c:pt idx="7">
                  <c:v>6.0759124314311901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52-4EA1-B8A6-23C3A397D4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7217712"/>
        <c:axId val="597215416"/>
      </c:lineChart>
      <c:catAx>
        <c:axId val="597217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15416"/>
        <c:crosses val="autoZero"/>
        <c:auto val="1"/>
        <c:lblAlgn val="ctr"/>
        <c:lblOffset val="100"/>
        <c:noMultiLvlLbl val="0"/>
      </c:catAx>
      <c:valAx>
        <c:axId val="597215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1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/>
              <a:t>Laufzeit Radius 10 of Image "Image-balls.bmp"</a:t>
            </a:r>
          </a:p>
        </c:rich>
      </c:tx>
      <c:layout>
        <c:manualLayout>
          <c:xMode val="edge"/>
          <c:yMode val="edge"/>
          <c:x val="0.12684011373578299"/>
          <c:y val="1.84331797235023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'image-balls'!$AF$32:$AM$32</c:f>
              <c:numCache>
                <c:formatCode>0.00</c:formatCode>
                <c:ptCount val="8"/>
                <c:pt idx="0">
                  <c:v>20.343849999999996</c:v>
                </c:pt>
                <c:pt idx="1">
                  <c:v>10.113351666666667</c:v>
                </c:pt>
                <c:pt idx="2">
                  <c:v>6.9038430000000002</c:v>
                </c:pt>
                <c:pt idx="3">
                  <c:v>5.2341656666666658</c:v>
                </c:pt>
                <c:pt idx="4">
                  <c:v>4.2210640000000001</c:v>
                </c:pt>
                <c:pt idx="5">
                  <c:v>3.6129803333333337</c:v>
                </c:pt>
                <c:pt idx="6">
                  <c:v>3.3626686666666656</c:v>
                </c:pt>
                <c:pt idx="7">
                  <c:v>3.3482790000000002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16-4838-A313-26C6478A6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9531216"/>
        <c:axId val="589531544"/>
      </c:lineChart>
      <c:catAx>
        <c:axId val="589531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531544"/>
        <c:crosses val="autoZero"/>
        <c:auto val="1"/>
        <c:lblAlgn val="ctr"/>
        <c:lblOffset val="100"/>
        <c:noMultiLvlLbl val="0"/>
      </c:catAx>
      <c:valAx>
        <c:axId val="589531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Laufzeit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53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Overall Speedup, Radius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'overall speedup'!$C$40</c:f>
              <c:strCache>
                <c:ptCount val="1"/>
                <c:pt idx="0">
                  <c:v>xl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speedup'!$D$40:$K$40</c:f>
              <c:numCache>
                <c:formatCode>General</c:formatCode>
                <c:ptCount val="8"/>
                <c:pt idx="0">
                  <c:v>1</c:v>
                </c:pt>
                <c:pt idx="1">
                  <c:v>1.9795845608383271</c:v>
                </c:pt>
                <c:pt idx="2">
                  <c:v>2.8993668207007319</c:v>
                </c:pt>
                <c:pt idx="3">
                  <c:v>3.4459920583253636</c:v>
                </c:pt>
                <c:pt idx="4">
                  <c:v>4.8987417009286967</c:v>
                </c:pt>
                <c:pt idx="5">
                  <c:v>4.6946560431975612</c:v>
                </c:pt>
                <c:pt idx="6">
                  <c:v>6.1592693176716509</c:v>
                </c:pt>
                <c:pt idx="7">
                  <c:v>4.9822375580750178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7A-4D68-B7E0-709DE8F4A4F3}"/>
            </c:ext>
          </c:extLst>
        </c:ser>
        <c:ser>
          <c:idx val="1"/>
          <c:order val="1"/>
          <c:tx>
            <c:strRef>
              <c:f>'overall speedup'!$C$41</c:f>
              <c:strCache>
                <c:ptCount val="1"/>
                <c:pt idx="0">
                  <c:v>mandelbrot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speedup'!$D$41:$K$41</c:f>
              <c:numCache>
                <c:formatCode>General</c:formatCode>
                <c:ptCount val="8"/>
                <c:pt idx="0">
                  <c:v>1</c:v>
                </c:pt>
                <c:pt idx="1">
                  <c:v>1.8200103499805214</c:v>
                </c:pt>
                <c:pt idx="2">
                  <c:v>3.056539518849529</c:v>
                </c:pt>
                <c:pt idx="3">
                  <c:v>3.8770142404004972</c:v>
                </c:pt>
                <c:pt idx="4">
                  <c:v>4.8414679983233126</c:v>
                </c:pt>
                <c:pt idx="5">
                  <c:v>5.5626482979093979</c:v>
                </c:pt>
                <c:pt idx="6">
                  <c:v>4.549105750676536</c:v>
                </c:pt>
                <c:pt idx="7">
                  <c:v>6.0836148779973129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7A-4D68-B7E0-709DE8F4A4F3}"/>
            </c:ext>
          </c:extLst>
        </c:ser>
        <c:ser>
          <c:idx val="2"/>
          <c:order val="2"/>
          <c:tx>
            <c:strRef>
              <c:f>'overall speedup'!$C$42</c:f>
              <c:strCache>
                <c:ptCount val="1"/>
                <c:pt idx="0">
                  <c:v>delta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speedup'!$D$42:$K$42</c:f>
              <c:numCache>
                <c:formatCode>General</c:formatCode>
                <c:ptCount val="8"/>
                <c:pt idx="0">
                  <c:v>1</c:v>
                </c:pt>
                <c:pt idx="1">
                  <c:v>2.175964243668536</c:v>
                </c:pt>
                <c:pt idx="2">
                  <c:v>2.9827096121025751</c:v>
                </c:pt>
                <c:pt idx="3">
                  <c:v>4.0429707030225597</c:v>
                </c:pt>
                <c:pt idx="4">
                  <c:v>4.8113255421458812</c:v>
                </c:pt>
                <c:pt idx="5">
                  <c:v>5.6258118191250706</c:v>
                </c:pt>
                <c:pt idx="6">
                  <c:v>5.9310921320003027</c:v>
                </c:pt>
                <c:pt idx="7">
                  <c:v>6.6555596443551508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7A-4D68-B7E0-709DE8F4A4F3}"/>
            </c:ext>
          </c:extLst>
        </c:ser>
        <c:ser>
          <c:idx val="3"/>
          <c:order val="3"/>
          <c:tx>
            <c:strRef>
              <c:f>'overall speedup'!$C$43</c:f>
              <c:strCache>
                <c:ptCount val="1"/>
                <c:pt idx="0">
                  <c:v>balls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'overall speedup'!$D$43:$K$43</c:f>
              <c:numCache>
                <c:formatCode>General</c:formatCode>
                <c:ptCount val="8"/>
                <c:pt idx="0">
                  <c:v>1</c:v>
                </c:pt>
                <c:pt idx="1">
                  <c:v>1.9868066979222521</c:v>
                </c:pt>
                <c:pt idx="2">
                  <c:v>2.9128039301417279</c:v>
                </c:pt>
                <c:pt idx="3">
                  <c:v>3.9887000554414609</c:v>
                </c:pt>
                <c:pt idx="4">
                  <c:v>3.5787690975440332</c:v>
                </c:pt>
                <c:pt idx="5">
                  <c:v>5.7513084853291074</c:v>
                </c:pt>
                <c:pt idx="6">
                  <c:v>6.2916959047881376</c:v>
                </c:pt>
                <c:pt idx="7">
                  <c:v>5.5427046720938407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E7A-4D68-B7E0-709DE8F4A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1898320"/>
        <c:axId val="1741900816"/>
      </c:lineChart>
      <c:catAx>
        <c:axId val="17418983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1900816"/>
        <c:crosses val="autoZero"/>
        <c:auto val="1"/>
        <c:lblAlgn val="ctr"/>
        <c:lblOffset val="100"/>
        <c:noMultiLvlLbl val="0"/>
      </c:catAx>
      <c:valAx>
        <c:axId val="174190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189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21:30:09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24575,'28'1'0,"-1"2"0,0 1 0,34 9 0,-1 0 0,755 98 0,-767-106 0,771 49 0,4-46 0,543-29 0,-778 9 0,101-5 0,11-3 0,-88 4 0,223-1 0,-408 12 0,-190-5 0,-100 2 0,202 13 0,21 11-1365,-329-16-5461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21:34:34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24575,'1'0'0,"1"0"0,-1 1 0,0-1 0,0 1 0,0 0 0,0-1 0,0 1 0,0 0 0,-1 0 0,1-1 0,0 1 0,0 0 0,0 0 0,-1 0 0,1 0 0,0 0 0,-1 0 0,1 0 0,-1 0 0,0 0 0,1 0 0,-1 1 0,0-1 0,1 2 0,7 33 0,-8-32 0,9 78 0,-4 0 0,-8 116 0,0-54 0,5 39 0,-5 180 0,-13-251 0,-1 3 0,13-78 0,-10 44 0,7-45 0,-4 58 0,-13 164 0,15-171 0,-9 36 0,9-61 0,-4 94 0,14 66-1365,0-186-5461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21:31:46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18535-B961-464F-B681-315D7DF3BCE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42BDB-87F2-441C-BACE-B1B0A41801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33833-D7C5-4685-B15E-6D7CE6207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5838BE-15CD-43BC-B5B7-AD06A01AC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91045D-AB80-4C11-A0E2-DA51446F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435B-A71C-4255-B100-EAFFC138FE45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7F48AC-EE06-4F42-8654-4F9435F2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517CD-A796-43AC-A10E-3C728BD5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1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95F0B-564B-4CC4-BDB0-8C6DA90E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8101FD-6563-4515-8AB8-2EDCA1F99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849C13-84A1-4F5F-B81E-9EE15850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F251-F33F-4A40-B51C-FD56A1AF852D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04AB6-EBF7-4EA7-B79D-F6E33C698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D68825-F041-4201-B79E-2D89FB4A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3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4D9B5A-40AD-4CEE-BE08-D7C16F191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DFA08E-7924-4029-824F-3268DC5D3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9E7999-340F-4C5F-94C6-CCC712A6F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4B43-71EB-40AB-8F7D-7143F58008E9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BBABB9-F856-4B4B-B36B-7A1BECBA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003BF3-C0B3-488B-9952-B779852B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5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87DC2-D043-403C-B8E5-3B1F4813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A38F5A-DDE7-4A8C-8D5A-6F3F236C2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9A2F1A-BC04-4F12-9481-99151BBE9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82A3-E22B-4816-A343-715D2E78D7D6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57981A-F1DF-4F42-9FFD-70143003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BD4D87-1E49-4244-AE39-EE2540E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8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E5056-9B1F-4917-9EE4-D5991B2F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E7EA02-09B1-42F4-8686-70560192C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E9A9AC-AE77-443B-823D-675A8984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BAE2-DD8F-41C9-B0CB-6EA570F36301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3545E9-7630-494B-BB7F-DA538912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1AE1B4-9459-44EC-81FE-B9EBB25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5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86661-40A2-478F-A6B1-F26F0DF9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141F79-B794-489E-885A-AA950ADEF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2EE845-DF64-4DAA-B86D-5CCF51E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61DB5-2146-4D30-90BE-86B974AF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3B37E-B1CC-4140-941E-BECC547FFD31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C4D244-BB7B-4702-935F-AC3762041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1E6E02-8D66-48CF-BEFF-277DF4E6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8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47BBB-E89F-4E25-8C7F-11194447F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BA6BCE-7293-4AC7-9BF2-6AEBA4A58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2BE357-632C-47ED-BF67-5B105107E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AE5DFD-9EB8-425A-B421-EA750F75D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F9EA0B-BE91-4C49-982F-F76731234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5E471D-9860-4FB5-9264-684D179A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B52B2-5448-4C5A-B4AC-8C67F32B0D72}" type="datetime1">
              <a:rPr lang="en-US" smtClean="0"/>
              <a:t>3/30/2022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0E512D-B939-467C-8D9D-31670B41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0574FC4-7D65-4388-AA56-9936D79A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6E6C8F-B545-4309-85C3-4763790C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1A0B0F-4567-4BE0-B21E-2D656461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EB0D-5095-4F50-A547-B08C434922FA}" type="datetime1">
              <a:rPr lang="en-US" smtClean="0"/>
              <a:t>3/30/2022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E8B500-A9EE-4320-90EF-AC90D05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9D1C13-5E27-4743-BAB7-C5244869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3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A18605-7014-41F9-B90F-787D702D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4C2A-570A-4F86-A931-5CFA8F17EBF3}" type="datetime1">
              <a:rPr lang="en-US" smtClean="0"/>
              <a:t>3/30/2022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CF3567-9916-4063-BFBB-A7011870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988B0-3405-4474-9105-F6F5B632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6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2DE56-229C-4863-B9FA-385D17ED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9D054-BFF4-461E-AF53-62B328B05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F7927D-2B8F-47E3-83EF-ADA4E6C03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E2561E-DD2D-485F-A6C1-8F2EBF45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A6AE-844A-445F-8E52-65992C852246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723497-49DF-47EF-9A62-416BBE1B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4E1944-FD28-4323-8102-0C532837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3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46E56-6185-4707-B695-A2A3D641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790B97F-F1D9-45E3-A493-86AE91A1E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5C2578-3EBE-461F-9F39-54F2968AF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289CF7-6B8F-471D-A3BA-F766C736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77C5-CCE4-4E8E-A900-32B885ED9559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64D60C-21AA-4B9A-A1FB-08430D10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C8B6D6-B3DD-4272-B82E-8FC1C5AC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462F84F-8619-4369-B6D0-971950C5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AF29C2-87FA-4DA6-A29C-52CECFF4C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BF3C19-7D56-4609-8295-8DD4146C5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D0779-B21C-447D-8C93-4F020F26C4F2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85080F-3FC7-4EF7-BAB6-668FD6E65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Mold Florian, Karakaya Aytac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9CE2DF-945C-4FF8-B905-560BC7194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76C58-1FD7-43A8-AE69-1D479FC9FA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E50D3-4C53-4EDC-A016-6E4CC87EC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Blur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EF0E83-EAAE-49CD-A929-6E7CF7840F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Mold Florian, </a:t>
            </a:r>
            <a:r>
              <a:rPr lang="en-US" dirty="0" err="1"/>
              <a:t>Karakaya</a:t>
            </a:r>
            <a:r>
              <a:rPr lang="en-US" dirty="0"/>
              <a:t> </a:t>
            </a:r>
            <a:r>
              <a:rPr lang="en-US" dirty="0" err="1"/>
              <a:t>Aytac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C127A6-FA1E-4639-9867-90DC42B0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4B5C09-BD3F-4005-9D8C-85CF8FD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21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1A54B-C6E7-4994-BB03-91030555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789E42-51A8-4DDF-A2B8-58B3A91F9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Image (2000px x 2000px)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23FB0F-0133-4A24-B30E-5582A303D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79" y="2452773"/>
            <a:ext cx="3068798" cy="30687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6E87933-4431-4533-B230-62D5083FBC1C}"/>
              </a:ext>
            </a:extLst>
          </p:cNvPr>
          <p:cNvSpPr txBox="1"/>
          <p:nvPr/>
        </p:nvSpPr>
        <p:spPr>
          <a:xfrm>
            <a:off x="9093699" y="5545047"/>
            <a:ext cx="356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radius 10, xl.bmp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C3917E3-40F6-4306-9CFC-2B342C50A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4" y="2452772"/>
            <a:ext cx="3068798" cy="306879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AD5A5B-FF9D-4BB3-B211-1DF38D3A0B44}"/>
              </a:ext>
            </a:extLst>
          </p:cNvPr>
          <p:cNvSpPr txBox="1"/>
          <p:nvPr/>
        </p:nvSpPr>
        <p:spPr>
          <a:xfrm>
            <a:off x="1051661" y="5489397"/>
            <a:ext cx="178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radius 1, xl.bmp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0900244-C0BC-470A-BA2B-F4F0C5E83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51" y="2452772"/>
            <a:ext cx="3068798" cy="30687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E820601-C498-4151-93AD-605AAF6F2388}"/>
              </a:ext>
            </a:extLst>
          </p:cNvPr>
          <p:cNvSpPr txBox="1"/>
          <p:nvPr/>
        </p:nvSpPr>
        <p:spPr>
          <a:xfrm>
            <a:off x="5072680" y="5471841"/>
            <a:ext cx="178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radius 5, xl.bmp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CC716E4-B1BD-46B9-8ED3-4E0F2B712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1B854D44-26C0-46A2-B237-1EE33ECC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7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8D72B-1189-4BDF-AA86-E268A794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CA9244-E6C6-41C4-A003-B1DA9A329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Medium Image (1920px x 1080px)</a:t>
            </a:r>
          </a:p>
        </p:txBody>
      </p:sp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238DFAC2-1419-4EF5-AFE4-EF916E94B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044" y="271819"/>
            <a:ext cx="4652865" cy="26172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6DD0EF3-9662-426D-940F-57119CE5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044" y="3625040"/>
            <a:ext cx="4652865" cy="26172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800F6F-B624-4A9F-B555-807196C85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9056"/>
            <a:ext cx="4652865" cy="261723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4D824F7-2ADB-404A-B6A1-BA0DA3F36D8B}"/>
              </a:ext>
            </a:extLst>
          </p:cNvPr>
          <p:cNvSpPr txBox="1"/>
          <p:nvPr/>
        </p:nvSpPr>
        <p:spPr>
          <a:xfrm>
            <a:off x="1808756" y="5506293"/>
            <a:ext cx="2711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radius 1, mandelbrot.bmp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6E6A38-089C-4C08-B763-3E71A7C3FA5F}"/>
              </a:ext>
            </a:extLst>
          </p:cNvPr>
          <p:cNvSpPr txBox="1"/>
          <p:nvPr/>
        </p:nvSpPr>
        <p:spPr>
          <a:xfrm>
            <a:off x="8296275" y="2887716"/>
            <a:ext cx="288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radius 10, mandelbrot.bmp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61FC098-11E4-413E-91B9-6B4715AAD31C}"/>
              </a:ext>
            </a:extLst>
          </p:cNvPr>
          <p:cNvSpPr txBox="1"/>
          <p:nvPr/>
        </p:nvSpPr>
        <p:spPr>
          <a:xfrm>
            <a:off x="8381503" y="6216849"/>
            <a:ext cx="2711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radius 5, mandelbrot.bmp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0EF10A37-2B9E-49B8-976A-4060CCE2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A25920D-DBA2-473E-9CBF-07AE8BA2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5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59347-D99C-412A-8F53-839899D7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Speedup: Large Image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C19E9B-8594-48ED-A479-9B490F56E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Image: xl.bmp, radius 4</a:t>
            </a:r>
          </a:p>
          <a:p>
            <a:endParaRPr lang="en-US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7A05573-FB06-42F2-9D74-5A5E61451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362612"/>
              </p:ext>
            </p:extLst>
          </p:nvPr>
        </p:nvGraphicFramePr>
        <p:xfrm>
          <a:off x="737820" y="2928083"/>
          <a:ext cx="4572000" cy="289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AB3CAAF8-AE42-4B29-860E-1B4408C55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344958"/>
              </p:ext>
            </p:extLst>
          </p:nvPr>
        </p:nvGraphicFramePr>
        <p:xfrm>
          <a:off x="6781800" y="2921733"/>
          <a:ext cx="4572000" cy="289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1C751F4B-B0C2-49C1-B5D8-27E904A95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33" y="491715"/>
            <a:ext cx="2073563" cy="2073563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B013EB-6EFB-420A-9E26-B340C639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8483BB9-C491-4169-84FF-E1C5E9AB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7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93BBD-8BC7-4C68-81DB-F77A819A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Speedup: Large Image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D8E7A3-0235-467F-9297-2B458D3F4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Image: xl.bmp, radius 10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F8085F48-0302-4BE4-A7CF-B7438EE98E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5090859"/>
              </p:ext>
            </p:extLst>
          </p:nvPr>
        </p:nvGraphicFramePr>
        <p:xfrm>
          <a:off x="521676" y="2422403"/>
          <a:ext cx="5298831" cy="3433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76451FDB-3907-4CD4-A741-03C7490BB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77821"/>
              </p:ext>
            </p:extLst>
          </p:nvPr>
        </p:nvGraphicFramePr>
        <p:xfrm>
          <a:off x="6137031" y="2503274"/>
          <a:ext cx="5055577" cy="3132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398185E6-7EC8-43CB-990D-971282BA2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45" y="185348"/>
            <a:ext cx="2073563" cy="2073563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1990DF3-3E21-4545-97E3-855FB0D5B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C2AB0D-59A7-4E8E-8B0E-40E60482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7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47924-EB27-44F3-A736-7636642F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Speedup: Medium Image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88EF9E-3F07-4404-BF44-9D95782D3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Medium Image: balls.bmp, radius 4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2F0258C-E47E-41F8-BD16-4D38E4768D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521964"/>
              </p:ext>
            </p:extLst>
          </p:nvPr>
        </p:nvGraphicFramePr>
        <p:xfrm>
          <a:off x="811091" y="3060150"/>
          <a:ext cx="4572000" cy="289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EEA7F9A-B286-4CB1-91A9-9D2A353C92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875076"/>
              </p:ext>
            </p:extLst>
          </p:nvPr>
        </p:nvGraphicFramePr>
        <p:xfrm>
          <a:off x="6781800" y="3053800"/>
          <a:ext cx="4572000" cy="289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Grafik 6" descr="Ein Bild, das angezeigt, angeordnet, mehrere enthält.&#10;&#10;Automatisch generierte Beschreibung">
            <a:extLst>
              <a:ext uri="{FF2B5EF4-FFF2-40B4-BE49-F238E27FC236}">
                <a16:creationId xmlns:a16="http://schemas.microsoft.com/office/drawing/2014/main" id="{83180270-2E6F-48DD-9D34-C7CEB4EE6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99" y="365125"/>
            <a:ext cx="3150147" cy="2250105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414DD6-1572-4641-9904-E9B6E510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F1CFB5-C2C5-4E73-B1A0-B9A8D128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70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1A8BA-D1BF-4C37-B6AB-5639F890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Speedup: Medium Image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C5C1A2-EFD3-4E28-8032-4B093A04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Medium Image: balls.bmp, radius 10</a:t>
            </a:r>
          </a:p>
          <a:p>
            <a:endParaRPr lang="en-US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DD771938-5BEF-4747-BE08-08BA089DD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573512"/>
              </p:ext>
            </p:extLst>
          </p:nvPr>
        </p:nvGraphicFramePr>
        <p:xfrm>
          <a:off x="778670" y="2859026"/>
          <a:ext cx="4572000" cy="289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D668E1E8-1438-46FA-AD50-B2DFCBB99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4595532"/>
              </p:ext>
            </p:extLst>
          </p:nvPr>
        </p:nvGraphicFramePr>
        <p:xfrm>
          <a:off x="6841331" y="2859026"/>
          <a:ext cx="4572000" cy="289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Grafik 5" descr="Ein Bild, das angezeigt, angeordnet, mehrere enthält.&#10;&#10;Automatisch generierte Beschreibung">
            <a:extLst>
              <a:ext uri="{FF2B5EF4-FFF2-40B4-BE49-F238E27FC236}">
                <a16:creationId xmlns:a16="http://schemas.microsoft.com/office/drawing/2014/main" id="{DA1C63E8-499C-4721-A383-353A33432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18" y="365125"/>
            <a:ext cx="3150147" cy="2250105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6A26954-7DBD-4BAF-AB28-709BCDB9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2D62183-E0A8-4485-8A2E-370DC1D1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2BA1A-BCF3-4927-9B59-352FD215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Speedup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419B1F6-9CBE-4048-B82E-52C8268B12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7852668"/>
              </p:ext>
            </p:extLst>
          </p:nvPr>
        </p:nvGraphicFramePr>
        <p:xfrm>
          <a:off x="443346" y="2150562"/>
          <a:ext cx="5604978" cy="3218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DD13848C-88A7-4743-B98A-C5F991897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838865"/>
              </p:ext>
            </p:extLst>
          </p:nvPr>
        </p:nvGraphicFramePr>
        <p:xfrm>
          <a:off x="6460269" y="2150563"/>
          <a:ext cx="5288385" cy="3218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5D65DC1-C26F-45EC-93E0-174BEED5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EF81E6B-7907-435A-AC4B-7DF855D5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6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DFC72-B188-4329-B3DF-BFC75A96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Speedup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414381D5-215B-428A-A505-374362F8EB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093633"/>
              </p:ext>
            </p:extLst>
          </p:nvPr>
        </p:nvGraphicFramePr>
        <p:xfrm>
          <a:off x="339437" y="2087851"/>
          <a:ext cx="5756563" cy="3186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B88F1BE-715E-4A5B-8558-DB2C6A593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088256"/>
              </p:ext>
            </p:extLst>
          </p:nvPr>
        </p:nvGraphicFramePr>
        <p:xfrm>
          <a:off x="6594764" y="2087851"/>
          <a:ext cx="5257799" cy="3303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6AC9046-1A86-4667-A07A-012E5C4C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D2A208E-188F-4C3F-B576-DEF512BE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3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F6B6E-53AB-4875-899D-520C8BA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EB1664-38E3-42F0-B132-EFAF04FD9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first our expected speedup with 8 threads was 6. This expectation was due to having many nested loops, which couldn’t be parallelized quite well.</a:t>
            </a:r>
          </a:p>
          <a:p>
            <a:r>
              <a:rPr lang="en-US" dirty="0"/>
              <a:t>For high radius values and large images, we got a speedup of about 7, which is very good. </a:t>
            </a:r>
          </a:p>
          <a:p>
            <a:r>
              <a:rPr lang="en-US" dirty="0"/>
              <a:t>Lower radius values seem to have not as much speedup. Maybe the workload is too small for the number of threads. For smaller images, the speedup seems to stagnate with 8 threads.</a:t>
            </a:r>
          </a:p>
          <a:p>
            <a:r>
              <a:rPr lang="en-US" dirty="0"/>
              <a:t>Lower radiuses seem to have a problem speeding up the program, because the speedup plummets sometimes with a higher </a:t>
            </a:r>
            <a:r>
              <a:rPr lang="en-US" dirty="0" err="1"/>
              <a:t>threadcount</a:t>
            </a:r>
            <a:r>
              <a:rPr lang="en-US" dirty="0"/>
              <a:t>.</a:t>
            </a:r>
          </a:p>
          <a:p>
            <a:r>
              <a:rPr lang="en-US" dirty="0"/>
              <a:t>Overall, our speedup exceeded our expectations, with the highest average speedup we achieved being </a:t>
            </a:r>
            <a:r>
              <a:rPr lang="en-US" b="1" dirty="0"/>
              <a:t>~7,18.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4C996B-6D46-4A7F-A8D5-F22B9177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FBB089-CD78-46D0-B608-3692051F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1890D579-B026-4B8A-823A-EF1C34688893}"/>
                  </a:ext>
                </a:extLst>
              </p14:cNvPr>
              <p14:cNvContentPartPr/>
              <p14:nvPr/>
            </p14:nvContentPartPr>
            <p14:xfrm>
              <a:off x="-6083500" y="3644260"/>
              <a:ext cx="360" cy="36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1890D579-B026-4B8A-823A-EF1C346888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092140" y="36356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49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9EB0C-3F3E-4394-9E84-280E898A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explanation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CC6D07-EB2C-48CE-B891-2AB2A312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Gaussian blur is the result of blurring an image by a Gaussian function.</a:t>
            </a:r>
          </a:p>
          <a:p>
            <a:r>
              <a:rPr lang="en-US" dirty="0"/>
              <a:t>It is a widely used effect in graphics software, typically to reduce image noise and reduce detail. </a:t>
            </a:r>
          </a:p>
          <a:p>
            <a:r>
              <a:rPr lang="en-US" dirty="0"/>
              <a:t>The Gaussian blur is a type of image-blurring filter that uses a Gaussian for calculating the transformation to apply to each pixel in the image.</a:t>
            </a:r>
          </a:p>
          <a:p>
            <a:r>
              <a:rPr lang="en-US" dirty="0"/>
              <a:t>The Gaussian outputs a ‘weighted average’ of each pixel's neighborhood, with the average weighted more towards the value of the central pixels.</a:t>
            </a:r>
          </a:p>
          <a:p>
            <a:r>
              <a:rPr lang="en-US" dirty="0"/>
              <a:t>The original pixel's value receives the heaviest weight (having the highest Gaussian value) and neighboring pixels receive smaller weights as their distance to the original pixel increases.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Sigma: This defines how much blur there is. A larger number is a higher amount of blur.</a:t>
            </a:r>
          </a:p>
          <a:p>
            <a:pPr lvl="1"/>
            <a:r>
              <a:rPr lang="en-US" dirty="0"/>
              <a:t>Radius: The size of the kernel in pixels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578622-E504-4CCE-B023-49D8E441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E7EA27-8D00-4FD9-9FB9-95A10502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2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E12735-5613-409F-B514-D0F8D663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21" y="439684"/>
            <a:ext cx="2857899" cy="10002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084C097-D777-4E46-B79F-71BD5733640E}"/>
              </a:ext>
            </a:extLst>
          </p:cNvPr>
          <p:cNvSpPr txBox="1"/>
          <p:nvPr/>
        </p:nvSpPr>
        <p:spPr>
          <a:xfrm>
            <a:off x="9119937" y="116518"/>
            <a:ext cx="307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function in two dimensions:</a:t>
            </a:r>
          </a:p>
        </p:txBody>
      </p:sp>
    </p:spTree>
    <p:extLst>
      <p:ext uri="{BB962C8B-B14F-4D97-AF65-F5344CB8AC3E}">
        <p14:creationId xmlns:p14="http://schemas.microsoft.com/office/powerpoint/2010/main" val="77750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93E3F-9423-4D45-AC48-A65A2DF6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Workload	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36DE7-43F5-4FDD-8715-DE7F0DD9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xl.bmp </a:t>
            </a:r>
            <a:r>
              <a:rPr lang="en-US" dirty="0"/>
              <a:t>image has a resolution of 2000px x 2000px which has 4.000.000 pixels in total. This results in 1.760.000.000 total iterations that need to be made to calculate the blurred image with a radius of </a:t>
            </a:r>
            <a:r>
              <a:rPr lang="en-US" b="1" dirty="0"/>
              <a:t>10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huge amount of workload comes from computing the kernel for every pixel.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C84E8D-71D1-4001-B416-417BEB05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9C0AB1-5D67-4A79-A21C-8ED39DCA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Gaussian Blur - OpenCV Tutorial C++">
            <a:extLst>
              <a:ext uri="{FF2B5EF4-FFF2-40B4-BE49-F238E27FC236}">
                <a16:creationId xmlns:a16="http://schemas.microsoft.com/office/drawing/2014/main" id="{F3E42E71-FF4A-4817-BA4B-DF76C6B22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560888"/>
            <a:ext cx="2169835" cy="17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165FCD-3722-4D52-A552-4157EFAB3A63}"/>
              </a:ext>
            </a:extLst>
          </p:cNvPr>
          <p:cNvSpPr txBox="1"/>
          <p:nvPr/>
        </p:nvSpPr>
        <p:spPr>
          <a:xfrm>
            <a:off x="6253553" y="5273953"/>
            <a:ext cx="173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kernel:</a:t>
            </a:r>
          </a:p>
        </p:txBody>
      </p:sp>
    </p:spTree>
    <p:extLst>
      <p:ext uri="{BB962C8B-B14F-4D97-AF65-F5344CB8AC3E}">
        <p14:creationId xmlns:p14="http://schemas.microsoft.com/office/powerpoint/2010/main" val="85268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33552-C065-488A-9B93-28957C8B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C1A6E3-27EE-442F-B8FF-7EDBA4FA3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Technology: C++, OpenMP</a:t>
            </a:r>
          </a:p>
          <a:p>
            <a:r>
              <a:rPr lang="en-US" dirty="0"/>
              <a:t>8 Core CPU</a:t>
            </a:r>
          </a:p>
          <a:p>
            <a:r>
              <a:rPr lang="en-US" dirty="0"/>
              <a:t>16GB RAM</a:t>
            </a:r>
          </a:p>
          <a:p>
            <a:r>
              <a:rPr lang="en-US" dirty="0"/>
              <a:t>Shell script for executing the program and collecting the runtimes of the program into a .csv file.</a:t>
            </a:r>
          </a:p>
          <a:p>
            <a:endParaRPr lang="en-US" dirty="0"/>
          </a:p>
          <a:p>
            <a:r>
              <a:rPr lang="en-US" dirty="0"/>
              <a:t>For all measurements, the program was executed 30 times and the mean of the execution times was taken for the calculations.</a:t>
            </a:r>
          </a:p>
          <a:p>
            <a:r>
              <a:rPr lang="en-US" dirty="0"/>
              <a:t>We only measured calculating the values of the pixels. Not the reading/writing of the image to the disk.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76A163-4EFF-460F-97DA-1B247A08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6C4A8E-EF57-4952-A5EB-A7FF0448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4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25065A-B859-44FE-9F1F-F7CF6552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534025" cy="11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3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62640-7702-4DAF-86B5-62E865A1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Parallelized Part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3EF919-92A6-436A-8330-C77EEB90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A6B45-552C-44CF-AB75-9CC653CD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5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66BB7D-FA61-4BD2-A58C-9E5A7541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24" y="1027906"/>
            <a:ext cx="5544324" cy="12288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6635EDF-FE4C-4C40-88D7-CB2A3C8A9C4B}"/>
              </a:ext>
            </a:extLst>
          </p:cNvPr>
          <p:cNvSpPr txBox="1"/>
          <p:nvPr/>
        </p:nvSpPr>
        <p:spPr>
          <a:xfrm>
            <a:off x="6096000" y="608618"/>
            <a:ext cx="53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function in two dimensions: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FAAB6C4-78EC-4B39-8221-DD3B1593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178" y="1190555"/>
            <a:ext cx="2857899" cy="100026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194878-F1E2-439A-8065-B09C2342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7" y="2326010"/>
            <a:ext cx="8888065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4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6B3C4-40A9-4C5F-B1D0-BBDD02FB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840543-B9D0-4457-B1AD-7CACBA66D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two nested loops which compute the new blurred value of every pixel can be executed in parallel. </a:t>
            </a:r>
          </a:p>
          <a:p>
            <a:r>
              <a:rPr lang="en-US" dirty="0"/>
              <a:t>Every iteration of the loop is independent from the  previous iteration, so the work can be distributed evenly for every thread.</a:t>
            </a:r>
          </a:p>
          <a:p>
            <a:r>
              <a:rPr lang="en-US" dirty="0"/>
              <a:t>We chose </a:t>
            </a:r>
            <a:r>
              <a:rPr lang="en-US" b="1" dirty="0"/>
              <a:t>schedule(guided), </a:t>
            </a:r>
            <a:r>
              <a:rPr lang="en-US" dirty="0"/>
              <a:t>because not every thread has the same amount of work. Pixels at the edge of the image do not have to calculate a kernel that is as large as a kernel in the center of the image.</a:t>
            </a:r>
          </a:p>
          <a:p>
            <a:r>
              <a:rPr lang="en-US" dirty="0"/>
              <a:t>The two nested loops can be collapsed, because the loops are independent from each other.</a:t>
            </a:r>
          </a:p>
          <a:p>
            <a:r>
              <a:rPr lang="en-US" dirty="0"/>
              <a:t>We went for </a:t>
            </a:r>
            <a:r>
              <a:rPr lang="en-US" b="1" dirty="0"/>
              <a:t>data parallelism</a:t>
            </a:r>
            <a:r>
              <a:rPr lang="en-US" dirty="0"/>
              <a:t>, because the computation for every pixel is the same and it can be easily parallelized with a for loop.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C1DA8E-1FBD-4D80-A364-BE4CB7DB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D56EC1-23AB-4C32-8517-48F60BC4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1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181A6-3AB1-4694-88A0-B5F62FEB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222502-46A5-4714-AD00-1A366044F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tried to parallelize the inner loops, which calculate the kernel for every pixel.</a:t>
            </a:r>
          </a:p>
          <a:p>
            <a:r>
              <a:rPr lang="en-US" dirty="0"/>
              <a:t>But this slowed down the program, because every thread of the outer loop spawn's new threads for the inner loop, which must wait at the end of the </a:t>
            </a:r>
            <a:r>
              <a:rPr lang="en-US" b="1" dirty="0"/>
              <a:t>parallel for </a:t>
            </a:r>
            <a:r>
              <a:rPr lang="en-US" dirty="0"/>
              <a:t>section, because there is an implicit barrier. We used reductions, so that every thread has its own copy of </a:t>
            </a:r>
            <a:r>
              <a:rPr lang="en-US" i="1" dirty="0" err="1"/>
              <a:t>redSum</a:t>
            </a:r>
            <a:r>
              <a:rPr lang="en-US" dirty="0"/>
              <a:t>, </a:t>
            </a:r>
            <a:r>
              <a:rPr lang="en-US" i="1" dirty="0" err="1"/>
              <a:t>greenSum</a:t>
            </a:r>
            <a:r>
              <a:rPr lang="en-US" dirty="0"/>
              <a:t>, </a:t>
            </a:r>
            <a:r>
              <a:rPr lang="en-US" i="1" dirty="0" err="1"/>
              <a:t>blueSum</a:t>
            </a:r>
            <a:r>
              <a:rPr lang="en-US" dirty="0"/>
              <a:t> and </a:t>
            </a:r>
            <a:r>
              <a:rPr lang="en-US" i="1" dirty="0" err="1"/>
              <a:t>weightSum</a:t>
            </a:r>
            <a:r>
              <a:rPr lang="en-US" dirty="0"/>
              <a:t>.</a:t>
            </a:r>
          </a:p>
          <a:p>
            <a:r>
              <a:rPr lang="en-US" dirty="0"/>
              <a:t>We do not know the specific reason, why the program performed slightly worse, we think </a:t>
            </a:r>
            <a:r>
              <a:rPr lang="en-US" b="1" dirty="0"/>
              <a:t>oversubscription </a:t>
            </a:r>
            <a:r>
              <a:rPr lang="en-US" dirty="0"/>
              <a:t>happens.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B0BB04-D048-47A8-A117-65AF7863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363081-DF21-48FA-A5F4-874D83A1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3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ED5B92-4E5B-40D3-9655-5B778E5E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D0E405-BD84-4138-8F38-226891F1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8</a:t>
            </a:fld>
            <a:endParaRPr lang="en-US"/>
          </a:p>
        </p:txBody>
      </p:sp>
      <p:pic>
        <p:nvPicPr>
          <p:cNvPr id="22" name="Inhaltsplatzhalter 21">
            <a:extLst>
              <a:ext uri="{FF2B5EF4-FFF2-40B4-BE49-F238E27FC236}">
                <a16:creationId xmlns:a16="http://schemas.microsoft.com/office/drawing/2014/main" id="{E130E7A7-07BA-4F0F-9BE5-FB52BDBA2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17"/>
          <a:stretch/>
        </p:blipFill>
        <p:spPr>
          <a:xfrm>
            <a:off x="838200" y="1410261"/>
            <a:ext cx="10515600" cy="494608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E2E26B88-DE64-408B-8D13-AB7BF61F387A}"/>
                  </a:ext>
                </a:extLst>
              </p14:cNvPr>
              <p14:cNvContentPartPr/>
              <p14:nvPr/>
            </p14:nvContentPartPr>
            <p14:xfrm>
              <a:off x="7987800" y="1955100"/>
              <a:ext cx="3250800" cy="76680"/>
            </p14:xfrm>
          </p:contentPart>
        </mc:Choice>
        <mc:Fallback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E2E26B88-DE64-408B-8D13-AB7BF61F38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800" y="1946460"/>
                <a:ext cx="3268440" cy="943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F21FAB73-B388-4584-B043-0F2E5A64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20FFA4C3-B6C4-4337-B0FA-7FC25263EE1C}"/>
                  </a:ext>
                </a:extLst>
              </p14:cNvPr>
              <p14:cNvContentPartPr/>
              <p14:nvPr/>
            </p14:nvContentPartPr>
            <p14:xfrm>
              <a:off x="2056100" y="5130340"/>
              <a:ext cx="54000" cy="91260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20FFA4C3-B6C4-4337-B0FA-7FC25263EE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7460" y="5121700"/>
                <a:ext cx="71640" cy="9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79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818E7-BBCD-4129-9011-A903E46A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images</a:t>
            </a:r>
          </a:p>
        </p:txBody>
      </p:sp>
      <p:pic>
        <p:nvPicPr>
          <p:cNvPr id="5" name="Grafik 4" descr="Ein Bild, das angezeigt, angeordnet, mehrere enthält.&#10;&#10;Automatisch generierte Beschreibung">
            <a:extLst>
              <a:ext uri="{FF2B5EF4-FFF2-40B4-BE49-F238E27FC236}">
                <a16:creationId xmlns:a16="http://schemas.microsoft.com/office/drawing/2014/main" id="{C3C263EB-8FB0-406F-9DF2-10D0307D0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9" y="3595878"/>
            <a:ext cx="3508558" cy="2506113"/>
          </a:xfrm>
          <a:prstGeom prst="rect">
            <a:avLst/>
          </a:prstGeom>
        </p:spPr>
      </p:pic>
      <p:pic>
        <p:nvPicPr>
          <p:cNvPr id="7" name="Grafik 6" descr="Ein Bild, das farbig, Unschärfe enthält.&#10;&#10;Automatisch generierte Beschreibung">
            <a:extLst>
              <a:ext uri="{FF2B5EF4-FFF2-40B4-BE49-F238E27FC236}">
                <a16:creationId xmlns:a16="http://schemas.microsoft.com/office/drawing/2014/main" id="{F3B69B29-7BDE-43EB-AE69-B824956A2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31" y="518859"/>
            <a:ext cx="3651492" cy="2738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6B046A-F10F-4E9F-99D4-DCEAC964C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4053292"/>
            <a:ext cx="3965332" cy="223049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B14C76-B3D0-44EF-955A-7D2E6F0AC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33" y="1027906"/>
            <a:ext cx="3189378" cy="318937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F3348F1-F43A-46AF-9B98-474A3BE2DD6B}"/>
              </a:ext>
            </a:extLst>
          </p:cNvPr>
          <p:cNvSpPr txBox="1"/>
          <p:nvPr/>
        </p:nvSpPr>
        <p:spPr>
          <a:xfrm>
            <a:off x="4722740" y="4213550"/>
            <a:ext cx="214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Large image: xl.bmp</a:t>
            </a:r>
          </a:p>
          <a:p>
            <a:pPr algn="ctr"/>
            <a:r>
              <a:rPr lang="en-US" dirty="0"/>
              <a:t>2000px x 2000px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72A14E5-FB26-4761-A3E8-74FFE5D974AD}"/>
              </a:ext>
            </a:extLst>
          </p:cNvPr>
          <p:cNvSpPr txBox="1"/>
          <p:nvPr/>
        </p:nvSpPr>
        <p:spPr>
          <a:xfrm>
            <a:off x="8959273" y="3226546"/>
            <a:ext cx="2378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Small image: delta.bmp</a:t>
            </a:r>
          </a:p>
          <a:p>
            <a:pPr algn="ctr"/>
            <a:r>
              <a:rPr lang="en-US" dirty="0"/>
              <a:t>800px x 600px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C56D83-EBEC-45C0-8E2B-83C81BD5828D}"/>
              </a:ext>
            </a:extLst>
          </p:cNvPr>
          <p:cNvSpPr txBox="1"/>
          <p:nvPr/>
        </p:nvSpPr>
        <p:spPr>
          <a:xfrm>
            <a:off x="8275313" y="6283791"/>
            <a:ext cx="343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Medium image: mandelbrot.bmp</a:t>
            </a:r>
          </a:p>
          <a:p>
            <a:pPr algn="ctr"/>
            <a:r>
              <a:rPr lang="en-US" dirty="0"/>
              <a:t>1920px x 1080px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C326D35-84BA-4799-82A5-C7B7E19B9EA0}"/>
              </a:ext>
            </a:extLst>
          </p:cNvPr>
          <p:cNvSpPr txBox="1"/>
          <p:nvPr/>
        </p:nvSpPr>
        <p:spPr>
          <a:xfrm>
            <a:off x="613967" y="6123543"/>
            <a:ext cx="2756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Medium Image: balls.bmp</a:t>
            </a:r>
          </a:p>
          <a:p>
            <a:pPr algn="ctr"/>
            <a:r>
              <a:rPr lang="en-US" dirty="0"/>
              <a:t>1400px x 1000px</a:t>
            </a:r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1DE5E8F3-7F7D-4983-BC4B-C3F21ABD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Mold Florian, Karakaya Aytac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A5988F1A-4B5A-4C9B-B86B-8426F81F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6C58-1FD7-43A8-AE69-1D479FC9F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3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Microsoft Office PowerPoint</Application>
  <PresentationFormat>Breitbild</PresentationFormat>
  <Paragraphs>137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Gaussian Blur</vt:lpstr>
      <vt:lpstr>Problem explanation</vt:lpstr>
      <vt:lpstr>Workload </vt:lpstr>
      <vt:lpstr>Environment</vt:lpstr>
      <vt:lpstr>Parallelized Part</vt:lpstr>
      <vt:lpstr>Approach</vt:lpstr>
      <vt:lpstr>Problems</vt:lpstr>
      <vt:lpstr>Problems</vt:lpstr>
      <vt:lpstr>Test images</vt:lpstr>
      <vt:lpstr>Results</vt:lpstr>
      <vt:lpstr>Results </vt:lpstr>
      <vt:lpstr>Speedup: Large Image</vt:lpstr>
      <vt:lpstr>Speedup: Large Image</vt:lpstr>
      <vt:lpstr>Speedup: Medium Image</vt:lpstr>
      <vt:lpstr>Speedup: Medium Image</vt:lpstr>
      <vt:lpstr>Overall Speedup</vt:lpstr>
      <vt:lpstr>Overall Speedup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Mold</dc:creator>
  <cp:lastModifiedBy>Florian Mold</cp:lastModifiedBy>
  <cp:revision>66</cp:revision>
  <dcterms:created xsi:type="dcterms:W3CDTF">2022-03-27T15:59:28Z</dcterms:created>
  <dcterms:modified xsi:type="dcterms:W3CDTF">2022-03-30T22:00:05Z</dcterms:modified>
</cp:coreProperties>
</file>